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7EF7931-52AC-4E60-A988-0621E04505A0}" type="datetimeFigureOut">
              <a:rPr lang="it-IT" smtClean="0"/>
              <a:t>12/12/2017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7595682-5D1C-4A2F-8292-1188FEBCC54D}" type="slidenum">
              <a:rPr lang="it-IT" smtClean="0"/>
              <a:t>‹N›</a:t>
            </a:fld>
            <a:endParaRPr lang="it-IT"/>
          </a:p>
        </p:txBody>
      </p:sp>
    </p:spTree>
    <p:extLst>
      <p:ext uri="{BB962C8B-B14F-4D97-AF65-F5344CB8AC3E}">
        <p14:creationId xmlns:p14="http://schemas.microsoft.com/office/powerpoint/2010/main" val="2579083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7EF7931-52AC-4E60-A988-0621E04505A0}" type="datetimeFigureOut">
              <a:rPr lang="it-IT" smtClean="0"/>
              <a:t>12/12/2017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7595682-5D1C-4A2F-8292-1188FEBCC54D}" type="slidenum">
              <a:rPr lang="it-IT" smtClean="0"/>
              <a:t>‹N›</a:t>
            </a:fld>
            <a:endParaRPr lang="it-IT"/>
          </a:p>
        </p:txBody>
      </p:sp>
    </p:spTree>
    <p:extLst>
      <p:ext uri="{BB962C8B-B14F-4D97-AF65-F5344CB8AC3E}">
        <p14:creationId xmlns:p14="http://schemas.microsoft.com/office/powerpoint/2010/main" val="1626402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7EF7931-52AC-4E60-A988-0621E04505A0}" type="datetimeFigureOut">
              <a:rPr lang="it-IT" smtClean="0"/>
              <a:t>12/12/2017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7595682-5D1C-4A2F-8292-1188FEBCC54D}" type="slidenum">
              <a:rPr lang="it-IT" smtClean="0"/>
              <a:t>‹N›</a:t>
            </a:fld>
            <a:endParaRPr lang="it-IT"/>
          </a:p>
        </p:txBody>
      </p:sp>
    </p:spTree>
    <p:extLst>
      <p:ext uri="{BB962C8B-B14F-4D97-AF65-F5344CB8AC3E}">
        <p14:creationId xmlns:p14="http://schemas.microsoft.com/office/powerpoint/2010/main" val="4258320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7EF7931-52AC-4E60-A988-0621E04505A0}" type="datetimeFigureOut">
              <a:rPr lang="it-IT" smtClean="0"/>
              <a:t>12/12/2017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7595682-5D1C-4A2F-8292-1188FEBCC54D}" type="slidenum">
              <a:rPr lang="it-IT" smtClean="0"/>
              <a:t>‹N›</a:t>
            </a:fld>
            <a:endParaRPr lang="it-IT"/>
          </a:p>
        </p:txBody>
      </p:sp>
    </p:spTree>
    <p:extLst>
      <p:ext uri="{BB962C8B-B14F-4D97-AF65-F5344CB8AC3E}">
        <p14:creationId xmlns:p14="http://schemas.microsoft.com/office/powerpoint/2010/main" val="276128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67EF7931-52AC-4E60-A988-0621E04505A0}" type="datetimeFigureOut">
              <a:rPr lang="it-IT" smtClean="0"/>
              <a:t>12/12/2017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7595682-5D1C-4A2F-8292-1188FEBCC54D}" type="slidenum">
              <a:rPr lang="it-IT" smtClean="0"/>
              <a:t>‹N›</a:t>
            </a:fld>
            <a:endParaRPr lang="it-IT"/>
          </a:p>
        </p:txBody>
      </p:sp>
    </p:spTree>
    <p:extLst>
      <p:ext uri="{BB962C8B-B14F-4D97-AF65-F5344CB8AC3E}">
        <p14:creationId xmlns:p14="http://schemas.microsoft.com/office/powerpoint/2010/main" val="634003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7EF7931-52AC-4E60-A988-0621E04505A0}" type="datetimeFigureOut">
              <a:rPr lang="it-IT" smtClean="0"/>
              <a:t>12/12/2017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7595682-5D1C-4A2F-8292-1188FEBCC54D}" type="slidenum">
              <a:rPr lang="it-IT" smtClean="0"/>
              <a:t>‹N›</a:t>
            </a:fld>
            <a:endParaRPr lang="it-IT"/>
          </a:p>
        </p:txBody>
      </p:sp>
    </p:spTree>
    <p:extLst>
      <p:ext uri="{BB962C8B-B14F-4D97-AF65-F5344CB8AC3E}">
        <p14:creationId xmlns:p14="http://schemas.microsoft.com/office/powerpoint/2010/main" val="2959459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7EF7931-52AC-4E60-A988-0621E04505A0}" type="datetimeFigureOut">
              <a:rPr lang="it-IT" smtClean="0"/>
              <a:t>12/12/2017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7595682-5D1C-4A2F-8292-1188FEBCC54D}" type="slidenum">
              <a:rPr lang="it-IT" smtClean="0"/>
              <a:t>‹N›</a:t>
            </a:fld>
            <a:endParaRPr lang="it-IT"/>
          </a:p>
        </p:txBody>
      </p:sp>
    </p:spTree>
    <p:extLst>
      <p:ext uri="{BB962C8B-B14F-4D97-AF65-F5344CB8AC3E}">
        <p14:creationId xmlns:p14="http://schemas.microsoft.com/office/powerpoint/2010/main" val="3290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7EF7931-52AC-4E60-A988-0621E04505A0}" type="datetimeFigureOut">
              <a:rPr lang="it-IT" smtClean="0"/>
              <a:t>12/12/2017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7595682-5D1C-4A2F-8292-1188FEBCC54D}" type="slidenum">
              <a:rPr lang="it-IT" smtClean="0"/>
              <a:t>‹N›</a:t>
            </a:fld>
            <a:endParaRPr lang="it-IT"/>
          </a:p>
        </p:txBody>
      </p:sp>
    </p:spTree>
    <p:extLst>
      <p:ext uri="{BB962C8B-B14F-4D97-AF65-F5344CB8AC3E}">
        <p14:creationId xmlns:p14="http://schemas.microsoft.com/office/powerpoint/2010/main" val="1870010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7EF7931-52AC-4E60-A988-0621E04505A0}" type="datetimeFigureOut">
              <a:rPr lang="it-IT" smtClean="0"/>
              <a:t>12/12/2017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7595682-5D1C-4A2F-8292-1188FEBCC54D}" type="slidenum">
              <a:rPr lang="it-IT" smtClean="0"/>
              <a:t>‹N›</a:t>
            </a:fld>
            <a:endParaRPr lang="it-IT"/>
          </a:p>
        </p:txBody>
      </p:sp>
    </p:spTree>
    <p:extLst>
      <p:ext uri="{BB962C8B-B14F-4D97-AF65-F5344CB8AC3E}">
        <p14:creationId xmlns:p14="http://schemas.microsoft.com/office/powerpoint/2010/main" val="1546228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7EF7931-52AC-4E60-A988-0621E04505A0}" type="datetimeFigureOut">
              <a:rPr lang="it-IT" smtClean="0"/>
              <a:t>12/12/2017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7595682-5D1C-4A2F-8292-1188FEBCC54D}" type="slidenum">
              <a:rPr lang="it-IT" smtClean="0"/>
              <a:t>‹N›</a:t>
            </a:fld>
            <a:endParaRPr lang="it-IT"/>
          </a:p>
        </p:txBody>
      </p:sp>
    </p:spTree>
    <p:extLst>
      <p:ext uri="{BB962C8B-B14F-4D97-AF65-F5344CB8AC3E}">
        <p14:creationId xmlns:p14="http://schemas.microsoft.com/office/powerpoint/2010/main" val="3114019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7EF7931-52AC-4E60-A988-0621E04505A0}" type="datetimeFigureOut">
              <a:rPr lang="it-IT" smtClean="0"/>
              <a:t>12/12/2017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7595682-5D1C-4A2F-8292-1188FEBCC54D}" type="slidenum">
              <a:rPr lang="it-IT" smtClean="0"/>
              <a:t>‹N›</a:t>
            </a:fld>
            <a:endParaRPr lang="it-IT"/>
          </a:p>
        </p:txBody>
      </p:sp>
    </p:spTree>
    <p:extLst>
      <p:ext uri="{BB962C8B-B14F-4D97-AF65-F5344CB8AC3E}">
        <p14:creationId xmlns:p14="http://schemas.microsoft.com/office/powerpoint/2010/main" val="3881476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EF7931-52AC-4E60-A988-0621E04505A0}" type="datetimeFigureOut">
              <a:rPr lang="it-IT" smtClean="0"/>
              <a:t>12/12/2017</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595682-5D1C-4A2F-8292-1188FEBCC54D}" type="slidenum">
              <a:rPr lang="it-IT" smtClean="0"/>
              <a:t>‹N›</a:t>
            </a:fld>
            <a:endParaRPr lang="it-IT"/>
          </a:p>
        </p:txBody>
      </p:sp>
    </p:spTree>
    <p:extLst>
      <p:ext uri="{BB962C8B-B14F-4D97-AF65-F5344CB8AC3E}">
        <p14:creationId xmlns:p14="http://schemas.microsoft.com/office/powerpoint/2010/main" val="1510611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giurcost.org/decisioni/1985/0161s-85.htm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governo.it/costituzione-italiana/parte-prima-diritti-e-doveri-dei-cittadini/titolo-ii-rapporti-etico-sociali" TargetMode="External"/><Relationship Id="rId2" Type="http://schemas.openxmlformats.org/officeDocument/2006/relationships/hyperlink" Target="http://www.giurcost.org/decisioni/2014/0170s-14.html" TargetMode="External"/><Relationship Id="rId1" Type="http://schemas.openxmlformats.org/officeDocument/2006/relationships/slideLayout" Target="../slideLayouts/slideLayout1.xml"/><Relationship Id="rId4" Type="http://schemas.openxmlformats.org/officeDocument/2006/relationships/hyperlink" Target="http://www.giurcost.org/decisioni/2010/0138s-10.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www.giurcost.org/decisioni/2015/0221s-15.htm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giurcost.org/decisioni/2015/0221s-15.html" TargetMode="External"/><Relationship Id="rId2" Type="http://schemas.openxmlformats.org/officeDocument/2006/relationships/hyperlink" Target="http://www.giurcost.org/decisioni/2017/0180s-17.html"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67481" y="265628"/>
            <a:ext cx="9144000" cy="665248"/>
          </a:xfrm>
        </p:spPr>
        <p:txBody>
          <a:bodyPr>
            <a:normAutofit fontScale="90000"/>
          </a:bodyPr>
          <a:lstStyle/>
          <a:p>
            <a:r>
              <a:rPr lang="it-IT" dirty="0" smtClean="0">
                <a:solidFill>
                  <a:schemeClr val="accent1">
                    <a:lumMod val="75000"/>
                  </a:schemeClr>
                </a:solidFill>
                <a:effectLst>
                  <a:outerShdw blurRad="38100" dist="38100" dir="2700000" algn="tl">
                    <a:srgbClr val="000000">
                      <a:alpha val="43137"/>
                    </a:srgbClr>
                  </a:outerShdw>
                </a:effectLst>
              </a:rPr>
              <a:t>L’estensione dei diritti</a:t>
            </a:r>
            <a:endParaRPr lang="it-IT" dirty="0">
              <a:solidFill>
                <a:schemeClr val="accent1">
                  <a:lumMod val="75000"/>
                </a:schemeClr>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543698" y="1155399"/>
            <a:ext cx="11236410" cy="5278351"/>
          </a:xfrm>
        </p:spPr>
        <p:txBody>
          <a:bodyPr/>
          <a:lstStyle/>
          <a:p>
            <a:pPr algn="l"/>
            <a:r>
              <a:rPr lang="it-IT" dirty="0" smtClean="0"/>
              <a:t>Dove sono le basi costituzionali del </a:t>
            </a:r>
            <a:r>
              <a:rPr lang="it-IT" dirty="0" smtClean="0">
                <a:solidFill>
                  <a:schemeClr val="accent1">
                    <a:lumMod val="75000"/>
                  </a:schemeClr>
                </a:solidFill>
                <a:effectLst>
                  <a:outerShdw blurRad="38100" dist="38100" dir="2700000" algn="tl">
                    <a:srgbClr val="000000">
                      <a:alpha val="43137"/>
                    </a:srgbClr>
                  </a:outerShdw>
                </a:effectLst>
              </a:rPr>
              <a:t>diritto all’identità sessuale</a:t>
            </a:r>
            <a:r>
              <a:rPr lang="it-IT" dirty="0" smtClean="0"/>
              <a:t>?</a:t>
            </a:r>
          </a:p>
          <a:p>
            <a:pPr algn="l"/>
            <a:endParaRPr lang="it-IT" dirty="0">
              <a:solidFill>
                <a:schemeClr val="accent1">
                  <a:lumMod val="75000"/>
                </a:schemeClr>
              </a:solidFill>
              <a:effectLst>
                <a:outerShdw blurRad="38100" dist="38100" dir="2700000" algn="tl">
                  <a:srgbClr val="000000">
                    <a:alpha val="43137"/>
                  </a:srgbClr>
                </a:outerShdw>
              </a:effectLst>
            </a:endParaRPr>
          </a:p>
          <a:p>
            <a:pPr algn="just"/>
            <a:r>
              <a:rPr lang="it-IT" dirty="0" smtClean="0">
                <a:hlinkClick r:id="rId2"/>
              </a:rPr>
              <a:t>Sent. 161/1985</a:t>
            </a:r>
            <a:r>
              <a:rPr lang="it-IT" dirty="0" smtClean="0"/>
              <a:t>: rettificazione anagrafica del mutamento di sesso: «</a:t>
            </a:r>
            <a:r>
              <a:rPr lang="it-IT" dirty="0"/>
              <a:t>Invero, allo stadio attuale delle conoscenze scientifiche, si riconosce che la sindrome transessuale non può essere efficacemente curata né con terapie ormonali né con interventi di psicoterapia e che soltanto l'operazione chirurgica, demolitoria-ricostruttiva, può dare risultati positivi, come </a:t>
            </a:r>
            <a:r>
              <a:rPr lang="it-IT" dirty="0" smtClean="0"/>
              <a:t>è </a:t>
            </a:r>
            <a:r>
              <a:rPr lang="it-IT" dirty="0"/>
              <a:t>stato verificato nella grande maggioranza dei casi considerati.</a:t>
            </a:r>
          </a:p>
          <a:p>
            <a:pPr algn="just"/>
            <a:r>
              <a:rPr lang="it-IT" dirty="0"/>
              <a:t>Nel transessuale, infatti, l'esigenza fondamentale da soddisfare </a:t>
            </a:r>
            <a:r>
              <a:rPr lang="it-IT" dirty="0" smtClean="0"/>
              <a:t>è </a:t>
            </a:r>
            <a:r>
              <a:rPr lang="it-IT" dirty="0"/>
              <a:t>quella di far coincidere il </a:t>
            </a:r>
            <a:r>
              <a:rPr lang="it-IT" dirty="0">
                <a:effectLst>
                  <a:outerShdw blurRad="38100" dist="38100" dir="2700000" algn="tl">
                    <a:srgbClr val="000000">
                      <a:alpha val="43137"/>
                    </a:srgbClr>
                  </a:outerShdw>
                </a:effectLst>
              </a:rPr>
              <a:t>soma </a:t>
            </a:r>
            <a:r>
              <a:rPr lang="it-IT" dirty="0"/>
              <a:t>con la </a:t>
            </a:r>
            <a:r>
              <a:rPr lang="it-IT" dirty="0">
                <a:effectLst>
                  <a:outerShdw blurRad="38100" dist="38100" dir="2700000" algn="tl">
                    <a:srgbClr val="000000">
                      <a:alpha val="43137"/>
                    </a:srgbClr>
                  </a:outerShdw>
                </a:effectLst>
              </a:rPr>
              <a:t>psiche </a:t>
            </a:r>
            <a:r>
              <a:rPr lang="it-IT" dirty="0"/>
              <a:t>(come ebbe ad esprimersi il </a:t>
            </a:r>
            <a:r>
              <a:rPr lang="it-IT" i="1" dirty="0" err="1"/>
              <a:t>Bundesverfassungsgericht</a:t>
            </a:r>
            <a:r>
              <a:rPr lang="it-IT" i="1" dirty="0"/>
              <a:t> </a:t>
            </a:r>
            <a:r>
              <a:rPr lang="it-IT" dirty="0"/>
              <a:t>nella nota sentenza dell'11 aprile 1978), ed a questo effetto, di norma, </a:t>
            </a:r>
            <a:r>
              <a:rPr lang="it-IT" dirty="0" smtClean="0"/>
              <a:t>è </a:t>
            </a:r>
            <a:r>
              <a:rPr lang="it-IT" dirty="0"/>
              <a:t>indispensabile il ricorso all'operazione </a:t>
            </a:r>
            <a:r>
              <a:rPr lang="it-IT" dirty="0" smtClean="0"/>
              <a:t>chirurgica».</a:t>
            </a:r>
          </a:p>
          <a:p>
            <a:pPr algn="just"/>
            <a:r>
              <a:rPr lang="it-IT" dirty="0" smtClean="0"/>
              <a:t>Parametri? 2+32</a:t>
            </a:r>
          </a:p>
          <a:p>
            <a:pPr algn="just"/>
            <a:endParaRPr lang="it-IT" dirty="0"/>
          </a:p>
          <a:p>
            <a:pPr algn="l"/>
            <a:endParaRPr lang="it-IT" dirty="0"/>
          </a:p>
        </p:txBody>
      </p:sp>
    </p:spTree>
    <p:extLst>
      <p:ext uri="{BB962C8B-B14F-4D97-AF65-F5344CB8AC3E}">
        <p14:creationId xmlns:p14="http://schemas.microsoft.com/office/powerpoint/2010/main" val="1332404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67481" y="265628"/>
            <a:ext cx="9144000" cy="665248"/>
          </a:xfrm>
        </p:spPr>
        <p:txBody>
          <a:bodyPr>
            <a:normAutofit fontScale="90000"/>
          </a:bodyPr>
          <a:lstStyle/>
          <a:p>
            <a:r>
              <a:rPr lang="it-IT" dirty="0" smtClean="0">
                <a:solidFill>
                  <a:schemeClr val="accent1">
                    <a:lumMod val="75000"/>
                  </a:schemeClr>
                </a:solidFill>
                <a:effectLst>
                  <a:outerShdw blurRad="38100" dist="38100" dir="2700000" algn="tl">
                    <a:srgbClr val="000000">
                      <a:alpha val="43137"/>
                    </a:srgbClr>
                  </a:outerShdw>
                </a:effectLst>
              </a:rPr>
              <a:t>L’estensione dei diritti</a:t>
            </a:r>
            <a:endParaRPr lang="it-IT" dirty="0">
              <a:solidFill>
                <a:schemeClr val="accent1">
                  <a:lumMod val="75000"/>
                </a:schemeClr>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543698" y="1155399"/>
            <a:ext cx="11236410" cy="5278351"/>
          </a:xfrm>
        </p:spPr>
        <p:txBody>
          <a:bodyPr>
            <a:normAutofit fontScale="92500" lnSpcReduction="20000"/>
          </a:bodyPr>
          <a:lstStyle/>
          <a:p>
            <a:pPr algn="l"/>
            <a:r>
              <a:rPr lang="it-IT" dirty="0" smtClean="0"/>
              <a:t>Dove sono le basi costituzionali del </a:t>
            </a:r>
            <a:r>
              <a:rPr lang="it-IT" dirty="0" smtClean="0">
                <a:solidFill>
                  <a:schemeClr val="accent1">
                    <a:lumMod val="75000"/>
                  </a:schemeClr>
                </a:solidFill>
                <a:effectLst>
                  <a:outerShdw blurRad="38100" dist="38100" dir="2700000" algn="tl">
                    <a:srgbClr val="000000">
                      <a:alpha val="43137"/>
                    </a:srgbClr>
                  </a:outerShdw>
                </a:effectLst>
              </a:rPr>
              <a:t>diritto all’identità sessuale</a:t>
            </a:r>
            <a:r>
              <a:rPr lang="it-IT" dirty="0" smtClean="0"/>
              <a:t>?</a:t>
            </a:r>
          </a:p>
          <a:p>
            <a:pPr algn="l"/>
            <a:endParaRPr lang="it-IT" dirty="0">
              <a:solidFill>
                <a:schemeClr val="accent1">
                  <a:lumMod val="75000"/>
                </a:schemeClr>
              </a:solidFill>
              <a:effectLst>
                <a:outerShdw blurRad="38100" dist="38100" dir="2700000" algn="tl">
                  <a:srgbClr val="000000">
                    <a:alpha val="43137"/>
                  </a:srgbClr>
                </a:outerShdw>
              </a:effectLst>
            </a:endParaRPr>
          </a:p>
          <a:p>
            <a:pPr algn="just"/>
            <a:r>
              <a:rPr lang="it-IT" dirty="0" smtClean="0">
                <a:hlinkClick r:id="rId2"/>
              </a:rPr>
              <a:t>Sent. 170/2014</a:t>
            </a:r>
            <a:r>
              <a:rPr lang="it-IT" dirty="0" smtClean="0"/>
              <a:t>: divorzio «imposto» a seguito di mutamento di sesso: «</a:t>
            </a:r>
            <a:r>
              <a:rPr lang="it-IT" dirty="0"/>
              <a:t>Il parametro costituzionale di riferimento per una corretta valutazione della peculiare fattispecie in </a:t>
            </a:r>
            <a:r>
              <a:rPr lang="it-IT" dirty="0" smtClean="0"/>
              <a:t>esame… </a:t>
            </a:r>
            <a:r>
              <a:rPr lang="it-IT" dirty="0"/>
              <a:t>non è dunque quello dell’art. </a:t>
            </a:r>
            <a:r>
              <a:rPr lang="it-IT" dirty="0">
                <a:effectLst>
                  <a:outerShdw blurRad="38100" dist="38100" dir="2700000" algn="tl">
                    <a:srgbClr val="000000">
                      <a:alpha val="43137"/>
                    </a:srgbClr>
                  </a:outerShdw>
                </a:effectLst>
                <a:hlinkClick r:id="rId3"/>
              </a:rPr>
              <a:t>29 Cost</a:t>
            </a:r>
            <a:r>
              <a:rPr lang="it-IT" dirty="0"/>
              <a:t>. invocato in via principale dallo stesso collegio rimettente, poiché, come già sottolineato da questa Corte, la nozione di matrimonio presupposta dal Costituente (cui conferisce tutela il citato art. 29 Cost.) è quella stessa definita dal codice civile del 1942, che «</a:t>
            </a:r>
            <a:r>
              <a:rPr lang="it-IT" i="1" dirty="0"/>
              <a:t>stabiliva (e tuttora stabilisce) che i coniugi dovessero essere persone di sesso diverso</a:t>
            </a:r>
            <a:r>
              <a:rPr lang="it-IT" dirty="0"/>
              <a:t>» (</a:t>
            </a:r>
            <a:r>
              <a:rPr lang="it-IT" u="sng" dirty="0">
                <a:hlinkClick r:id="rId4"/>
              </a:rPr>
              <a:t>sentenza n. 138 del 2010</a:t>
            </a:r>
            <a:r>
              <a:rPr lang="it-IT" dirty="0" smtClean="0"/>
              <a:t>)…</a:t>
            </a:r>
          </a:p>
          <a:p>
            <a:pPr algn="just"/>
            <a:r>
              <a:rPr lang="it-IT" dirty="0" smtClean="0"/>
              <a:t>Pertinente, è invece, il riferimento al precetto dell’art. 2 Cost.</a:t>
            </a:r>
          </a:p>
          <a:p>
            <a:pPr algn="just"/>
            <a:r>
              <a:rPr lang="it-IT" dirty="0" smtClean="0"/>
              <a:t>Al riguardo questa Corte ha già avuto modo di affermare, nella richiamata sentenza n. 138 del 2010, che nella nozione di “formazione sociale” – nel quadro della quale l’art. 2 Cost. dispone che la Repubblica riconosce e garantisce i diritti inviolabili dell’uomo – «è da annoverare anche l’unione omosessuale, intesa come stabile convivenza tra due persone dello stesso sesso, cui spetta il diritto fondamentale di vivere liberamente una condizione di coppia, ottenendone – nei tempi, nei modi e nei limiti stabiliti dalla legge – il riconoscimento giuridico con i connessi diritti e doveri»</a:t>
            </a:r>
          </a:p>
          <a:p>
            <a:pPr algn="just"/>
            <a:r>
              <a:rPr lang="it-IT" dirty="0" smtClean="0"/>
              <a:t>Parametri? </a:t>
            </a:r>
            <a:r>
              <a:rPr lang="it-IT" dirty="0"/>
              <a:t>2</a:t>
            </a:r>
            <a:endParaRPr lang="it-IT" dirty="0" smtClean="0"/>
          </a:p>
          <a:p>
            <a:pPr algn="just"/>
            <a:endParaRPr lang="it-IT" dirty="0"/>
          </a:p>
          <a:p>
            <a:pPr algn="l"/>
            <a:endParaRPr lang="it-IT" dirty="0"/>
          </a:p>
        </p:txBody>
      </p:sp>
    </p:spTree>
    <p:extLst>
      <p:ext uri="{BB962C8B-B14F-4D97-AF65-F5344CB8AC3E}">
        <p14:creationId xmlns:p14="http://schemas.microsoft.com/office/powerpoint/2010/main" val="2619455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67481" y="265628"/>
            <a:ext cx="9144000" cy="665248"/>
          </a:xfrm>
        </p:spPr>
        <p:txBody>
          <a:bodyPr>
            <a:normAutofit fontScale="90000"/>
          </a:bodyPr>
          <a:lstStyle/>
          <a:p>
            <a:r>
              <a:rPr lang="it-IT" dirty="0" smtClean="0">
                <a:solidFill>
                  <a:schemeClr val="accent1">
                    <a:lumMod val="75000"/>
                  </a:schemeClr>
                </a:solidFill>
                <a:effectLst>
                  <a:outerShdw blurRad="38100" dist="38100" dir="2700000" algn="tl">
                    <a:srgbClr val="000000">
                      <a:alpha val="43137"/>
                    </a:srgbClr>
                  </a:outerShdw>
                </a:effectLst>
              </a:rPr>
              <a:t>L’estensione dei diritti</a:t>
            </a:r>
            <a:endParaRPr lang="it-IT" dirty="0">
              <a:solidFill>
                <a:schemeClr val="accent1">
                  <a:lumMod val="75000"/>
                </a:schemeClr>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543698" y="1155399"/>
            <a:ext cx="11236410" cy="5278351"/>
          </a:xfrm>
        </p:spPr>
        <p:txBody>
          <a:bodyPr>
            <a:normAutofit fontScale="92500" lnSpcReduction="20000"/>
          </a:bodyPr>
          <a:lstStyle/>
          <a:p>
            <a:pPr algn="l"/>
            <a:r>
              <a:rPr lang="it-IT" dirty="0" smtClean="0"/>
              <a:t>%</a:t>
            </a:r>
          </a:p>
          <a:p>
            <a:r>
              <a:rPr lang="it-IT" dirty="0" smtClean="0"/>
              <a:t>PER QUESTI MOTIVI</a:t>
            </a:r>
          </a:p>
          <a:p>
            <a:r>
              <a:rPr lang="it-IT" dirty="0" smtClean="0"/>
              <a:t>LA CORTE COSTITUZIONALE</a:t>
            </a:r>
          </a:p>
          <a:p>
            <a:pPr algn="just"/>
            <a:r>
              <a:rPr lang="it-IT" dirty="0" smtClean="0"/>
              <a:t>1) dichiara l’illegittimità costituzionale degli artt. 2 e 4 della legge 14 aprile 1982, n. 164 (Norme in materia di rettificazione di attribuzione di sesso), </a:t>
            </a:r>
            <a:r>
              <a:rPr lang="it-IT" dirty="0" smtClean="0">
                <a:effectLst>
                  <a:outerShdw blurRad="38100" dist="38100" dir="2700000" algn="tl">
                    <a:srgbClr val="000000">
                      <a:alpha val="43137"/>
                    </a:srgbClr>
                  </a:outerShdw>
                </a:effectLst>
              </a:rPr>
              <a:t>nella parte in cui non prevedono </a:t>
            </a:r>
            <a:r>
              <a:rPr lang="it-IT" dirty="0" smtClean="0"/>
              <a:t>che la sentenza di rettificazione dell’attribuzione di sesso di uno dei coniugi, che provoca lo scioglimento del matrimonio o la cessazione degli effetti civili conseguenti alla trascrizione del matrimonio, consenta, comunque, ove entrambi lo richiedano, di mantenere in vita un rapporto di coppia giuridicamente regolato con altra forma di convivenza registrata, che tuteli adeguatamente i diritti ed obblighi della coppia medesima, </a:t>
            </a:r>
            <a:r>
              <a:rPr lang="it-IT" dirty="0" smtClean="0">
                <a:effectLst>
                  <a:outerShdw blurRad="38100" dist="38100" dir="2700000" algn="tl">
                    <a:srgbClr val="000000">
                      <a:alpha val="43137"/>
                    </a:srgbClr>
                  </a:outerShdw>
                </a:effectLst>
              </a:rPr>
              <a:t>con le modalità da statuirsi dal legislatore</a:t>
            </a:r>
            <a:r>
              <a:rPr lang="it-IT" dirty="0" smtClean="0"/>
              <a:t>;</a:t>
            </a:r>
          </a:p>
          <a:p>
            <a:pPr algn="just"/>
            <a:r>
              <a:rPr lang="it-IT" dirty="0" smtClean="0"/>
              <a:t>2) dichiara, </a:t>
            </a:r>
            <a:r>
              <a:rPr lang="it-IT" dirty="0" smtClean="0">
                <a:effectLst>
                  <a:outerShdw blurRad="38100" dist="38100" dir="2700000" algn="tl">
                    <a:srgbClr val="000000">
                      <a:alpha val="43137"/>
                    </a:srgbClr>
                  </a:outerShdw>
                </a:effectLst>
              </a:rPr>
              <a:t>in via consequenziale</a:t>
            </a:r>
            <a:r>
              <a:rPr lang="it-IT" dirty="0" smtClean="0"/>
              <a:t>, l’illegittimità costituzionale dell’art. 31, comma 6, del decreto legislativo 1° settembre 2011, n. 150 (Disposizioni complementari al codice di procedura civile in materia di riduzione e semplificazione dei procedimenti civili di cognizione, ai sensi dell’articolo 54 della legge 18 giugno 2009, n. 69), </a:t>
            </a:r>
            <a:r>
              <a:rPr lang="it-IT" dirty="0" smtClean="0">
                <a:effectLst>
                  <a:outerShdw blurRad="38100" dist="38100" dir="2700000" algn="tl">
                    <a:srgbClr val="000000">
                      <a:alpha val="43137"/>
                    </a:srgbClr>
                  </a:outerShdw>
                </a:effectLst>
              </a:rPr>
              <a:t>nella parte in cui non prevede </a:t>
            </a:r>
            <a:r>
              <a:rPr lang="it-IT" dirty="0" smtClean="0"/>
              <a:t>che la sentenza di rettificazione dell’attribuzione di sesso di uno dei coniugi, che determina lo scioglimento del matrimonio o la cessazione degli effetti civili conseguenti alla trascrizione del matrimonio celebrato con rito religioso, consenta, comunque, ove entrambi lo richiedano, di mantenere in vita un rapporto di coppia giuridicamente regolato con altra forma di convivenza registrata, che tuteli i diritti ed obblighi della coppia medesima, </a:t>
            </a:r>
            <a:r>
              <a:rPr lang="it-IT" dirty="0" smtClean="0">
                <a:effectLst>
                  <a:outerShdw blurRad="38100" dist="38100" dir="2700000" algn="tl">
                    <a:srgbClr val="000000">
                      <a:alpha val="43137"/>
                    </a:srgbClr>
                  </a:outerShdw>
                </a:effectLst>
              </a:rPr>
              <a:t>con le modalità da statuirsi dal legislatore</a:t>
            </a:r>
            <a:r>
              <a:rPr lang="it-IT" dirty="0" smtClean="0"/>
              <a:t>.</a:t>
            </a:r>
            <a:endParaRPr lang="it-IT" dirty="0"/>
          </a:p>
          <a:p>
            <a:pPr algn="l"/>
            <a:endParaRPr lang="it-IT" dirty="0"/>
          </a:p>
        </p:txBody>
      </p:sp>
    </p:spTree>
    <p:extLst>
      <p:ext uri="{BB962C8B-B14F-4D97-AF65-F5344CB8AC3E}">
        <p14:creationId xmlns:p14="http://schemas.microsoft.com/office/powerpoint/2010/main" val="2752388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67481" y="265628"/>
            <a:ext cx="9144000" cy="665248"/>
          </a:xfrm>
        </p:spPr>
        <p:txBody>
          <a:bodyPr>
            <a:normAutofit fontScale="90000"/>
          </a:bodyPr>
          <a:lstStyle/>
          <a:p>
            <a:r>
              <a:rPr lang="it-IT" dirty="0" smtClean="0">
                <a:solidFill>
                  <a:schemeClr val="accent1">
                    <a:lumMod val="75000"/>
                  </a:schemeClr>
                </a:solidFill>
                <a:effectLst>
                  <a:outerShdw blurRad="38100" dist="38100" dir="2700000" algn="tl">
                    <a:srgbClr val="000000">
                      <a:alpha val="43137"/>
                    </a:srgbClr>
                  </a:outerShdw>
                </a:effectLst>
              </a:rPr>
              <a:t>L’estensione dei diritti</a:t>
            </a:r>
            <a:endParaRPr lang="it-IT" dirty="0">
              <a:solidFill>
                <a:schemeClr val="accent1">
                  <a:lumMod val="75000"/>
                </a:schemeClr>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543698" y="1155399"/>
            <a:ext cx="11236410" cy="5278351"/>
          </a:xfrm>
        </p:spPr>
        <p:txBody>
          <a:bodyPr>
            <a:normAutofit lnSpcReduction="10000"/>
          </a:bodyPr>
          <a:lstStyle/>
          <a:p>
            <a:pPr algn="l"/>
            <a:r>
              <a:rPr lang="it-IT" dirty="0" smtClean="0">
                <a:hlinkClick r:id="rId2"/>
              </a:rPr>
              <a:t>Sent. 221/2015</a:t>
            </a:r>
            <a:r>
              <a:rPr lang="it-IT" dirty="0" smtClean="0"/>
              <a:t>: necessario l’intervento chirurgico?</a:t>
            </a:r>
          </a:p>
          <a:p>
            <a:pPr algn="l"/>
            <a:r>
              <a:rPr lang="it-IT" dirty="0" smtClean="0"/>
              <a:t>«La prevalenza della tutela della salute dell’individuo sulla corrispondenza fra sesso anatomico e sesso anagrafico, porta a ritenere il trattamento chirurgico non quale prerequisito per accedere al procedimento di rettificazione – come prospettato dal rimettente −, ma come possibile mezzo, funzionale al conseguimento di un pieno benessere psicofisico.</a:t>
            </a:r>
          </a:p>
          <a:p>
            <a:pPr algn="l"/>
            <a:r>
              <a:rPr lang="it-IT" dirty="0" smtClean="0"/>
              <a:t>          Il percorso ermeneutico sopra evidenziato riconosce, quindi, alla disposizione in esame il ruolo di garanzia del diritto all’identità di genere, come espressione del diritto all’identità personale (</a:t>
            </a:r>
            <a:r>
              <a:rPr lang="it-IT" dirty="0" smtClean="0">
                <a:effectLst>
                  <a:outerShdw blurRad="38100" dist="38100" dir="2700000" algn="tl">
                    <a:srgbClr val="000000">
                      <a:alpha val="43137"/>
                    </a:srgbClr>
                  </a:outerShdw>
                </a:effectLst>
              </a:rPr>
              <a:t>art. 2 Cost. e art. 8 della CEDU</a:t>
            </a:r>
            <a:r>
              <a:rPr lang="it-IT" dirty="0" smtClean="0"/>
              <a:t>) e, al tempo stesso, di strumento per la piena realizzazione del diritto, dotato anch’esso di copertura costituzionale, alla salute.</a:t>
            </a:r>
          </a:p>
          <a:p>
            <a:r>
              <a:rPr lang="it-IT" dirty="0" smtClean="0"/>
              <a:t>PER QUESTI MOTIVI</a:t>
            </a:r>
          </a:p>
          <a:p>
            <a:r>
              <a:rPr lang="it-IT" dirty="0" smtClean="0"/>
              <a:t>LA CORTE COSTITUZIONALE</a:t>
            </a:r>
          </a:p>
          <a:p>
            <a:pPr algn="l"/>
            <a:r>
              <a:rPr lang="it-IT" dirty="0" smtClean="0"/>
              <a:t>          dichiara non fondata,  nei sensi di cui in motivazione…»</a:t>
            </a:r>
          </a:p>
        </p:txBody>
      </p:sp>
    </p:spTree>
    <p:extLst>
      <p:ext uri="{BB962C8B-B14F-4D97-AF65-F5344CB8AC3E}">
        <p14:creationId xmlns:p14="http://schemas.microsoft.com/office/powerpoint/2010/main" val="3388404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67481" y="265628"/>
            <a:ext cx="9144000" cy="665248"/>
          </a:xfrm>
        </p:spPr>
        <p:txBody>
          <a:bodyPr>
            <a:normAutofit fontScale="90000"/>
          </a:bodyPr>
          <a:lstStyle/>
          <a:p>
            <a:r>
              <a:rPr lang="it-IT" dirty="0" smtClean="0">
                <a:solidFill>
                  <a:schemeClr val="accent1">
                    <a:lumMod val="75000"/>
                  </a:schemeClr>
                </a:solidFill>
                <a:effectLst>
                  <a:outerShdw blurRad="38100" dist="38100" dir="2700000" algn="tl">
                    <a:srgbClr val="000000">
                      <a:alpha val="43137"/>
                    </a:srgbClr>
                  </a:outerShdw>
                </a:effectLst>
              </a:rPr>
              <a:t>L’estensione dei diritti</a:t>
            </a:r>
            <a:endParaRPr lang="it-IT" dirty="0">
              <a:solidFill>
                <a:schemeClr val="accent1">
                  <a:lumMod val="75000"/>
                </a:schemeClr>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543698" y="1155399"/>
            <a:ext cx="11236410" cy="5278351"/>
          </a:xfrm>
        </p:spPr>
        <p:txBody>
          <a:bodyPr>
            <a:normAutofit/>
          </a:bodyPr>
          <a:lstStyle/>
          <a:p>
            <a:pPr algn="l"/>
            <a:r>
              <a:rPr lang="it-IT" dirty="0" smtClean="0">
                <a:hlinkClick r:id="rId2"/>
              </a:rPr>
              <a:t>Sent. 180/2017</a:t>
            </a:r>
            <a:r>
              <a:rPr lang="it-IT" dirty="0" smtClean="0"/>
              <a:t>: idem  </a:t>
            </a:r>
            <a:r>
              <a:rPr lang="it-IT" sz="2000" dirty="0" smtClean="0"/>
              <a:t>«</a:t>
            </a:r>
            <a:r>
              <a:rPr lang="it-IT" dirty="0"/>
              <a:t>Alla luce dei principi affermati nella </a:t>
            </a:r>
            <a:r>
              <a:rPr lang="it-IT" u="sng" dirty="0">
                <a:hlinkClick r:id="rId3"/>
              </a:rPr>
              <a:t>sentenza n. 221 del 2015</a:t>
            </a:r>
            <a:r>
              <a:rPr lang="it-IT" dirty="0"/>
              <a:t>, va ribadito che l’interpretazione costituzionalmente adeguata della legge n. 164 del 1982 consente di </a:t>
            </a:r>
            <a:r>
              <a:rPr lang="it-IT" dirty="0">
                <a:effectLst>
                  <a:outerShdw blurRad="38100" dist="38100" dir="2700000" algn="tl">
                    <a:srgbClr val="000000">
                      <a:alpha val="43137"/>
                    </a:srgbClr>
                  </a:outerShdw>
                </a:effectLst>
              </a:rPr>
              <a:t>escludere il requisito dell’intervento chirurgico </a:t>
            </a:r>
            <a:r>
              <a:rPr lang="it-IT" dirty="0"/>
              <a:t>di </a:t>
            </a:r>
            <a:r>
              <a:rPr lang="it-IT" dirty="0" err="1"/>
              <a:t>normoconformazione</a:t>
            </a:r>
            <a:r>
              <a:rPr lang="it-IT" dirty="0"/>
              <a:t>. E tuttavia ciò non esclude affatto, ma anzi avvalora, la </a:t>
            </a:r>
            <a:r>
              <a:rPr lang="it-IT" dirty="0">
                <a:effectLst>
                  <a:outerShdw blurRad="38100" dist="38100" dir="2700000" algn="tl">
                    <a:srgbClr val="000000">
                      <a:alpha val="43137"/>
                    </a:srgbClr>
                  </a:outerShdw>
                </a:effectLst>
              </a:rPr>
              <a:t>necessità di un accertamento rigoroso</a:t>
            </a:r>
            <a:r>
              <a:rPr lang="it-IT" dirty="0"/>
              <a:t> non solo della serietà e univocità dell’intento, ma anche dell’intervenuta </a:t>
            </a:r>
            <a:r>
              <a:rPr lang="it-IT" dirty="0">
                <a:effectLst>
                  <a:outerShdw blurRad="38100" dist="38100" dir="2700000" algn="tl">
                    <a:srgbClr val="000000">
                      <a:alpha val="43137"/>
                    </a:srgbClr>
                  </a:outerShdw>
                </a:effectLst>
              </a:rPr>
              <a:t>oggettiva transizione dell’identità di genere</a:t>
            </a:r>
            <a:r>
              <a:rPr lang="it-IT" dirty="0"/>
              <a:t>, emersa nel percorso seguito dalla persona interessata; percorso che corrobora e rafforza l’intento così manifestato. Pertanto, in linea di continuità con i principi di cui alla richiamata sentenza, va escluso che il solo elemento volontaristico possa rivestire prioritario o esclusivo rilievo ai fini dell’accertamento della </a:t>
            </a:r>
            <a:r>
              <a:rPr lang="it-IT" dirty="0" smtClean="0"/>
              <a:t>transizione…</a:t>
            </a:r>
          </a:p>
          <a:p>
            <a:pPr algn="l"/>
            <a:r>
              <a:rPr lang="it-IT" dirty="0"/>
              <a:t>Il ragionevole punto di equilibrio tra le molteplici istanze di garanzia è stato, infatti, individuato affidando al giudice, nella valutazione delle insopprimibili peculiarità di ciascun individuo, il compito di accertare la natura e l’entità delle intervenute modificazioni dei caratteri sessuali, che concorrono a determinare l’identità personale e di genere</a:t>
            </a:r>
            <a:r>
              <a:rPr lang="it-IT" dirty="0" smtClean="0"/>
              <a:t>.»  </a:t>
            </a:r>
            <a:r>
              <a:rPr lang="it-IT" dirty="0" smtClean="0">
                <a:sym typeface="Wingdings" panose="05000000000000000000" pitchFamily="2" charset="2"/>
              </a:rPr>
              <a:t> sent. Interpretativa di rigetto</a:t>
            </a:r>
            <a:endParaRPr lang="it-IT" dirty="0" smtClean="0"/>
          </a:p>
        </p:txBody>
      </p:sp>
    </p:spTree>
    <p:extLst>
      <p:ext uri="{BB962C8B-B14F-4D97-AF65-F5344CB8AC3E}">
        <p14:creationId xmlns:p14="http://schemas.microsoft.com/office/powerpoint/2010/main" val="322265484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616</Words>
  <Application>Microsoft Office PowerPoint</Application>
  <PresentationFormat>Widescreen</PresentationFormat>
  <Paragraphs>29</Paragraphs>
  <Slides>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vt:i4>
      </vt:variant>
    </vt:vector>
  </HeadingPairs>
  <TitlesOfParts>
    <vt:vector size="10" baseType="lpstr">
      <vt:lpstr>Arial</vt:lpstr>
      <vt:lpstr>Calibri</vt:lpstr>
      <vt:lpstr>Calibri Light</vt:lpstr>
      <vt:lpstr>Wingdings</vt:lpstr>
      <vt:lpstr>Tema di Office</vt:lpstr>
      <vt:lpstr>L’estensione dei diritti</vt:lpstr>
      <vt:lpstr>L’estensione dei diritti</vt:lpstr>
      <vt:lpstr>L’estensione dei diritti</vt:lpstr>
      <vt:lpstr>L’estensione dei diritti</vt:lpstr>
      <vt:lpstr>L’estensione dei diritti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L’estensione dei diritti</dc:title>
  <dc:creator>roberto bin</dc:creator>
  <cp:lastModifiedBy>roberto bin</cp:lastModifiedBy>
  <cp:revision>4</cp:revision>
  <dcterms:created xsi:type="dcterms:W3CDTF">2017-12-12T09:34:11Z</dcterms:created>
  <dcterms:modified xsi:type="dcterms:W3CDTF">2017-12-12T10:08:40Z</dcterms:modified>
</cp:coreProperties>
</file>